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7561263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432D9E07-480D-4DBD-91C5-001CAC2EAAD6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3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90" y="0"/>
            <a:ext cx="2946400" cy="496888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>
              <a:defRPr sz="1200"/>
            </a:lvl1pPr>
          </a:lstStyle>
          <a:p>
            <a:fld id="{87127662-9F79-40FB-9253-1DF1275C0C0E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8" rIns="91436" bIns="457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90"/>
            <a:ext cx="5438775" cy="3908425"/>
          </a:xfrm>
          <a:prstGeom prst="rect">
            <a:avLst/>
          </a:prstGeom>
        </p:spPr>
        <p:txBody>
          <a:bodyPr vert="horz" lIns="91436" tIns="45718" rIns="91436" bIns="4571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90" y="9429750"/>
            <a:ext cx="2946400" cy="496888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>
              <a:defRPr sz="1200"/>
            </a:lvl1pPr>
          </a:lstStyle>
          <a:p>
            <a:fld id="{6310E758-6D60-4C6D-BF44-CE54AD450E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122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99" rtl="0" eaLnBrk="1" latinLnBrk="0" hangingPunct="1">
      <a:defRPr kumimoji="1" sz="1307" kern="1200">
        <a:solidFill>
          <a:schemeClr val="tx1"/>
        </a:solidFill>
        <a:latin typeface="+mn-lt"/>
        <a:ea typeface="+mn-ea"/>
        <a:cs typeface="+mn-cs"/>
      </a:defRPr>
    </a:lvl1pPr>
    <a:lvl2pPr marL="497799" algn="l" defTabSz="995599" rtl="0" eaLnBrk="1" latinLnBrk="0" hangingPunct="1">
      <a:defRPr kumimoji="1" sz="1307" kern="1200">
        <a:solidFill>
          <a:schemeClr val="tx1"/>
        </a:solidFill>
        <a:latin typeface="+mn-lt"/>
        <a:ea typeface="+mn-ea"/>
        <a:cs typeface="+mn-cs"/>
      </a:defRPr>
    </a:lvl2pPr>
    <a:lvl3pPr marL="995599" algn="l" defTabSz="995599" rtl="0" eaLnBrk="1" latinLnBrk="0" hangingPunct="1">
      <a:defRPr kumimoji="1" sz="1307" kern="1200">
        <a:solidFill>
          <a:schemeClr val="tx1"/>
        </a:solidFill>
        <a:latin typeface="+mn-lt"/>
        <a:ea typeface="+mn-ea"/>
        <a:cs typeface="+mn-cs"/>
      </a:defRPr>
    </a:lvl3pPr>
    <a:lvl4pPr marL="1493398" algn="l" defTabSz="995599" rtl="0" eaLnBrk="1" latinLnBrk="0" hangingPunct="1">
      <a:defRPr kumimoji="1" sz="1307" kern="1200">
        <a:solidFill>
          <a:schemeClr val="tx1"/>
        </a:solidFill>
        <a:latin typeface="+mn-lt"/>
        <a:ea typeface="+mn-ea"/>
        <a:cs typeface="+mn-cs"/>
      </a:defRPr>
    </a:lvl4pPr>
    <a:lvl5pPr marL="1991197" algn="l" defTabSz="995599" rtl="0" eaLnBrk="1" latinLnBrk="0" hangingPunct="1">
      <a:defRPr kumimoji="1" sz="1307" kern="1200">
        <a:solidFill>
          <a:schemeClr val="tx1"/>
        </a:solidFill>
        <a:latin typeface="+mn-lt"/>
        <a:ea typeface="+mn-ea"/>
        <a:cs typeface="+mn-cs"/>
      </a:defRPr>
    </a:lvl5pPr>
    <a:lvl6pPr marL="2488997" algn="l" defTabSz="995599" rtl="0" eaLnBrk="1" latinLnBrk="0" hangingPunct="1">
      <a:defRPr kumimoji="1" sz="1307" kern="1200">
        <a:solidFill>
          <a:schemeClr val="tx1"/>
        </a:solidFill>
        <a:latin typeface="+mn-lt"/>
        <a:ea typeface="+mn-ea"/>
        <a:cs typeface="+mn-cs"/>
      </a:defRPr>
    </a:lvl6pPr>
    <a:lvl7pPr marL="2986796" algn="l" defTabSz="995599" rtl="0" eaLnBrk="1" latinLnBrk="0" hangingPunct="1">
      <a:defRPr kumimoji="1" sz="1307" kern="1200">
        <a:solidFill>
          <a:schemeClr val="tx1"/>
        </a:solidFill>
        <a:latin typeface="+mn-lt"/>
        <a:ea typeface="+mn-ea"/>
        <a:cs typeface="+mn-cs"/>
      </a:defRPr>
    </a:lvl7pPr>
    <a:lvl8pPr marL="3484596" algn="l" defTabSz="995599" rtl="0" eaLnBrk="1" latinLnBrk="0" hangingPunct="1">
      <a:defRPr kumimoji="1" sz="1307" kern="1200">
        <a:solidFill>
          <a:schemeClr val="tx1"/>
        </a:solidFill>
        <a:latin typeface="+mn-lt"/>
        <a:ea typeface="+mn-ea"/>
        <a:cs typeface="+mn-cs"/>
      </a:defRPr>
    </a:lvl8pPr>
    <a:lvl9pPr marL="3982395" algn="l" defTabSz="995599" rtl="0" eaLnBrk="1" latinLnBrk="0" hangingPunct="1">
      <a:defRPr kumimoji="1" sz="13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9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10E758-6D60-4C6D-BF44-CE54AD450E1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2613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095" y="1749795"/>
            <a:ext cx="6427074" cy="3722335"/>
          </a:xfrm>
        </p:spPr>
        <p:txBody>
          <a:bodyPr anchor="b"/>
          <a:lstStyle>
            <a:lvl1pPr algn="ctr">
              <a:defRPr sz="496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158" y="5615678"/>
            <a:ext cx="5670947" cy="2581379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059" indent="0" algn="ctr">
              <a:buNone/>
              <a:defRPr sz="1654"/>
            </a:lvl2pPr>
            <a:lvl3pPr marL="756117" indent="0" algn="ctr">
              <a:buNone/>
              <a:defRPr sz="1488"/>
            </a:lvl3pPr>
            <a:lvl4pPr marL="1134176" indent="0" algn="ctr">
              <a:buNone/>
              <a:defRPr sz="1323"/>
            </a:lvl4pPr>
            <a:lvl5pPr marL="1512235" indent="0" algn="ctr">
              <a:buNone/>
              <a:defRPr sz="1323"/>
            </a:lvl5pPr>
            <a:lvl6pPr marL="1890293" indent="0" algn="ctr">
              <a:buNone/>
              <a:defRPr sz="1323"/>
            </a:lvl6pPr>
            <a:lvl7pPr marL="2268352" indent="0" algn="ctr">
              <a:buNone/>
              <a:defRPr sz="1323"/>
            </a:lvl7pPr>
            <a:lvl8pPr marL="2646411" indent="0" algn="ctr">
              <a:buNone/>
              <a:defRPr sz="1323"/>
            </a:lvl8pPr>
            <a:lvl9pPr marL="3024469" indent="0" algn="ctr">
              <a:buNone/>
              <a:defRPr sz="132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B6EA-D4D6-4B1D-9A99-A07AC0B00FD0}" type="datetime1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18BA-56ED-48C0-9B6B-E721B331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6888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D0BB-0440-421B-880B-FE8D84590D6A}" type="datetime1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18BA-56ED-48C0-9B6B-E721B331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690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1029" y="569240"/>
            <a:ext cx="1630397" cy="90608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837" y="569240"/>
            <a:ext cx="4796676" cy="90608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ABA3-2AF0-456E-B502-A4BAD770760B}" type="datetime1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18BA-56ED-48C0-9B6B-E721B331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38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AB3A-7520-41D9-A905-5B0C899BD0A9}" type="datetime1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18BA-56ED-48C0-9B6B-E721B331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527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899" y="2665532"/>
            <a:ext cx="6521589" cy="4447496"/>
          </a:xfrm>
        </p:spPr>
        <p:txBody>
          <a:bodyPr anchor="b"/>
          <a:lstStyle>
            <a:lvl1pPr>
              <a:defRPr sz="496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899" y="7155103"/>
            <a:ext cx="6521589" cy="2338833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059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11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417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23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2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35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641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44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2E0D5-0BD6-4214-90ED-E005BE126D7E}" type="datetime1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18BA-56ED-48C0-9B6B-E721B331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97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837" y="2846200"/>
            <a:ext cx="3213537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889" y="2846200"/>
            <a:ext cx="3213537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96100-4150-4781-8479-6CD4F5A7A33A}" type="datetime1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18BA-56ED-48C0-9B6B-E721B331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4473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569242"/>
            <a:ext cx="6521589" cy="20665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823" y="2620980"/>
            <a:ext cx="3198768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823" y="3905482"/>
            <a:ext cx="3198768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890" y="2620980"/>
            <a:ext cx="3214522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890" y="3905482"/>
            <a:ext cx="3214522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42860-4D98-4C0A-8A7C-C421371822E2}" type="datetime1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18BA-56ED-48C0-9B6B-E721B331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99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9C3C4-0F50-4BCE-895D-18F7A983D2E8}" type="datetime1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18BA-56ED-48C0-9B6B-E721B331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8278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35ED9-D746-454C-879E-04111CE7258F}" type="datetime1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18BA-56ED-48C0-9B6B-E721B331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949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788"/>
            <a:ext cx="2438704" cy="2494756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522" y="1539425"/>
            <a:ext cx="3827889" cy="7598117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7544"/>
            <a:ext cx="2438704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D182B-5AFF-4F40-8289-25D3AEEF8C61}" type="datetime1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18BA-56ED-48C0-9B6B-E721B331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464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788"/>
            <a:ext cx="2438704" cy="2494756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4522" y="1539425"/>
            <a:ext cx="3827889" cy="7598117"/>
          </a:xfrm>
        </p:spPr>
        <p:txBody>
          <a:bodyPr anchor="t"/>
          <a:lstStyle>
            <a:lvl1pPr marL="0" indent="0">
              <a:buNone/>
              <a:defRPr sz="2646"/>
            </a:lvl1pPr>
            <a:lvl2pPr marL="378059" indent="0">
              <a:buNone/>
              <a:defRPr sz="2315"/>
            </a:lvl2pPr>
            <a:lvl3pPr marL="756117" indent="0">
              <a:buNone/>
              <a:defRPr sz="1985"/>
            </a:lvl3pPr>
            <a:lvl4pPr marL="1134176" indent="0">
              <a:buNone/>
              <a:defRPr sz="1654"/>
            </a:lvl4pPr>
            <a:lvl5pPr marL="1512235" indent="0">
              <a:buNone/>
              <a:defRPr sz="1654"/>
            </a:lvl5pPr>
            <a:lvl6pPr marL="1890293" indent="0">
              <a:buNone/>
              <a:defRPr sz="1654"/>
            </a:lvl6pPr>
            <a:lvl7pPr marL="2268352" indent="0">
              <a:buNone/>
              <a:defRPr sz="1654"/>
            </a:lvl7pPr>
            <a:lvl8pPr marL="2646411" indent="0">
              <a:buNone/>
              <a:defRPr sz="1654"/>
            </a:lvl8pPr>
            <a:lvl9pPr marL="3024469" indent="0">
              <a:buNone/>
              <a:defRPr sz="1654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7544"/>
            <a:ext cx="2438704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087B-F3B4-4673-9157-1224BFDF51F7}" type="datetime1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18BA-56ED-48C0-9B6B-E721B331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633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837" y="569242"/>
            <a:ext cx="652158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837" y="2846200"/>
            <a:ext cx="652158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837" y="9909729"/>
            <a:ext cx="170128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65AA1-0949-442A-9E98-82F194FE3278}" type="datetime1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669" y="9909729"/>
            <a:ext cx="2551926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0142" y="9909729"/>
            <a:ext cx="170128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E18BA-56ED-48C0-9B6B-E721B331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2959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756117" rtl="0" eaLnBrk="1" latinLnBrk="0" hangingPunct="1">
        <a:lnSpc>
          <a:spcPct val="90000"/>
        </a:lnSpc>
        <a:spcBef>
          <a:spcPct val="0"/>
        </a:spcBef>
        <a:buNone/>
        <a:defRPr kumimoji="1"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29" indent="-189029" algn="l" defTabSz="75611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88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147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205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1264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9323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7381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5440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3499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59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117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176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235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293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352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411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469" algn="l" defTabSz="75611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hyperlink" Target="https://logoform.jp/form/cAjx/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lasticWrap trans="240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404194" y="6513660"/>
            <a:ext cx="6826953" cy="322794"/>
          </a:xfrm>
          <a:prstGeom prst="rect">
            <a:avLst/>
          </a:prstGeom>
          <a:solidFill>
            <a:srgbClr val="0070C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512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メイリオ" panose="020B0604030504040204" pitchFamily="50" charset="-128"/>
              </a:rPr>
              <a:t>お申し込みはこちら</a:t>
            </a:r>
            <a:endParaRPr lang="en-US" altLang="ja-JP" sz="1512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4194" y="3116093"/>
            <a:ext cx="6386547" cy="989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1944" dirty="0"/>
          </a:p>
          <a:p>
            <a:r>
              <a:rPr lang="ja-JP" altLang="en-US" sz="1944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親子でものづくり</a:t>
            </a:r>
            <a:r>
              <a:rPr lang="ja-JP" altLang="en-US" sz="1944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の魅力に触れてみませんか？</a:t>
            </a:r>
            <a:endParaRPr lang="en-US" altLang="ja-JP" sz="1944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944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みなさんのご参加お待ちしております。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04194" y="2297488"/>
            <a:ext cx="6957325" cy="49090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ja-JP" altLang="en-US" sz="259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令和８年</a:t>
            </a:r>
            <a:r>
              <a:rPr lang="en-US" altLang="ja-JP" sz="259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259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259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259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ja-JP" altLang="en-US" sz="259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（木）</a:t>
            </a:r>
            <a:r>
              <a:rPr lang="en-US" altLang="ja-JP" sz="259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259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259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lang="ja-JP" altLang="en-US" sz="259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259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259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259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endParaRPr lang="ja-JP" altLang="en-US" sz="259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サブタイトル 2"/>
          <p:cNvSpPr txBox="1">
            <a:spLocks/>
          </p:cNvSpPr>
          <p:nvPr/>
        </p:nvSpPr>
        <p:spPr>
          <a:xfrm>
            <a:off x="354057" y="6851867"/>
            <a:ext cx="5506740" cy="1445281"/>
          </a:xfrm>
          <a:prstGeom prst="rect">
            <a:avLst/>
          </a:prstGeom>
        </p:spPr>
        <p:txBody>
          <a:bodyPr vert="horz" lIns="98694" tIns="49348" rIns="98694" bIns="49348" rtlCol="0">
            <a:no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51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■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申込方法　以下の方法で申込お願いします。</a:t>
            </a:r>
            <a:endParaRPr lang="en-US" altLang="ja-JP" sz="151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l"/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①電話　 </a:t>
            </a:r>
            <a:r>
              <a:rPr lang="en-US" altLang="ja-JP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0197-34-1077</a:t>
            </a:r>
          </a:p>
          <a:p>
            <a:pPr algn="l"/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②</a:t>
            </a:r>
            <a:r>
              <a:rPr lang="en-US" altLang="ja-JP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FAX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    </a:t>
            </a:r>
            <a:r>
              <a:rPr lang="en-US" altLang="ja-JP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0197-31-2031</a:t>
            </a:r>
          </a:p>
          <a:p>
            <a:pPr algn="l"/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③メール　</a:t>
            </a:r>
            <a:r>
              <a:rPr lang="en-US" altLang="ja-JP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es-gakushu@city.oshu.iwate.jp</a:t>
            </a:r>
          </a:p>
          <a:p>
            <a:pPr algn="l"/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④以下のアドレスもしくは、</a:t>
            </a:r>
            <a:r>
              <a:rPr lang="en-US" altLang="ja-JP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QR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コードより申込ください。</a:t>
            </a:r>
            <a:endParaRPr lang="en-US" altLang="ja-JP" sz="151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l"/>
            <a:r>
              <a:rPr lang="ja-JP" altLang="en-US" sz="151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アドレス</a:t>
            </a:r>
            <a:r>
              <a:rPr lang="ja-JP" altLang="en-US" sz="1295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9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hlinkClick r:id="rId5"/>
              </a:rPr>
              <a:t>https://</a:t>
            </a:r>
            <a:r>
              <a:rPr lang="en-US" altLang="ja-JP" sz="1295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hlinkClick r:id="rId5"/>
              </a:rPr>
              <a:t>logoform.jp/form/cAjx/</a:t>
            </a:r>
            <a:r>
              <a:rPr lang="en-US" altLang="ja-JP" sz="1295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1587550</a:t>
            </a:r>
          </a:p>
          <a:p>
            <a:pPr algn="l"/>
            <a:endParaRPr lang="en-US" altLang="ja-JP" sz="1295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l"/>
            <a:r>
              <a:rPr lang="ja-JP" altLang="en-US" sz="1295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■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その他　応募多数の場合は、抽選とさせていただきます。</a:t>
            </a:r>
            <a:endParaRPr lang="en-US" altLang="ja-JP" sz="1295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71452" y="4247086"/>
            <a:ext cx="4293336" cy="2184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1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■</a:t>
            </a:r>
            <a:r>
              <a:rPr lang="ja-JP" altLang="en-US" sz="151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時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間　</a:t>
            </a:r>
            <a:r>
              <a:rPr lang="en-US" altLang="ja-JP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：</a:t>
            </a:r>
            <a:r>
              <a:rPr lang="en-US" altLang="ja-JP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00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r>
              <a:rPr lang="en-US" altLang="ja-JP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12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：</a:t>
            </a:r>
            <a:r>
              <a:rPr lang="en-US" altLang="ja-JP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00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（受付</a:t>
            </a:r>
            <a:r>
              <a:rPr lang="en-US" altLang="ja-JP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9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：</a:t>
            </a:r>
            <a:r>
              <a:rPr lang="en-US" altLang="ja-JP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30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～）</a:t>
            </a:r>
            <a:endParaRPr lang="en-US" altLang="ja-JP" sz="151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■会　場　岩手県立産業技術短期大学校水沢校</a:t>
            </a:r>
            <a:endParaRPr lang="en-US" altLang="ja-JP" sz="151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（奥州市水沢佐倉河字東広町</a:t>
            </a:r>
            <a:r>
              <a:rPr lang="en-US" altLang="ja-JP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66-2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endParaRPr lang="en-US" altLang="ja-JP" sz="151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■内　容　ライントレースカー</a:t>
            </a:r>
            <a:r>
              <a:rPr lang="ja-JP" altLang="en-US" sz="151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製作</a:t>
            </a:r>
            <a:endParaRPr lang="en-US" altLang="ja-JP" sz="151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■参加費　無料</a:t>
            </a:r>
            <a:endParaRPr lang="en-US" altLang="ja-JP" sz="151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■持ち物　筆記用具、</a:t>
            </a:r>
            <a:r>
              <a:rPr lang="ja-JP" altLang="en-US" sz="151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水筒</a:t>
            </a:r>
            <a:endParaRPr lang="en-US" altLang="ja-JP" sz="1511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51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■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定員　　</a:t>
            </a:r>
            <a:r>
              <a:rPr lang="en-US" altLang="ja-JP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15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組</a:t>
            </a:r>
            <a:endParaRPr lang="en-US" altLang="ja-JP" sz="151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■対象者　奥州市内の小学生とその保護者</a:t>
            </a:r>
            <a:endParaRPr lang="en-US" altLang="ja-JP" sz="151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■申込期間　</a:t>
            </a:r>
            <a:r>
              <a:rPr lang="en-US" altLang="ja-JP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6/25</a:t>
            </a:r>
            <a:r>
              <a:rPr lang="ja-JP" altLang="en-US" sz="151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木</a:t>
            </a:r>
            <a:r>
              <a:rPr lang="ja-JP" altLang="en-US" sz="151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r>
              <a:rPr lang="en-US" altLang="ja-JP" sz="151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7/13</a:t>
            </a:r>
            <a:r>
              <a:rPr lang="ja-JP" altLang="en-US" sz="151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</a:t>
            </a:r>
            <a:r>
              <a:rPr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ja-JP" altLang="en-US" sz="151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endParaRPr lang="en-US" altLang="ja-JP" sz="151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54432" y="2864729"/>
            <a:ext cx="6886069" cy="557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022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「ライントレースカー」</a:t>
            </a:r>
            <a:r>
              <a:rPr kumimoji="1" lang="ja-JP" altLang="en-US" sz="3022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を作ろう！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130396" y="4906570"/>
            <a:ext cx="367345" cy="169591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1187" dirty="0"/>
              <a:t>※</a:t>
            </a:r>
            <a:r>
              <a:rPr kumimoji="1" lang="ja-JP" altLang="en-US" sz="1187" dirty="0"/>
              <a:t>完成イメージです。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55022" y="9147310"/>
            <a:ext cx="6030080" cy="324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95" dirty="0"/>
              <a:t>■</a:t>
            </a:r>
            <a:r>
              <a:rPr kumimoji="1" lang="ja-JP" altLang="en-US" sz="151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主　催　奥州市教育委員会　岩手県立産業技術短期大学校水沢校</a:t>
            </a:r>
          </a:p>
        </p:txBody>
      </p:sp>
      <p:pic>
        <p:nvPicPr>
          <p:cNvPr id="22" name="図 2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91" r="5884"/>
          <a:stretch/>
        </p:blipFill>
        <p:spPr>
          <a:xfrm>
            <a:off x="4701398" y="4133315"/>
            <a:ext cx="2392388" cy="215076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pSp>
        <p:nvGrpSpPr>
          <p:cNvPr id="27" name="グループ化 26"/>
          <p:cNvGrpSpPr/>
          <p:nvPr/>
        </p:nvGrpSpPr>
        <p:grpSpPr>
          <a:xfrm>
            <a:off x="330170" y="193627"/>
            <a:ext cx="6872666" cy="1920162"/>
            <a:chOff x="243750" y="1846843"/>
            <a:chExt cx="6872666" cy="1920162"/>
          </a:xfrm>
        </p:grpSpPr>
        <p:sp>
          <p:nvSpPr>
            <p:cNvPr id="28" name="楕円 27"/>
            <p:cNvSpPr/>
            <p:nvPr/>
          </p:nvSpPr>
          <p:spPr>
            <a:xfrm>
              <a:off x="243750" y="2080240"/>
              <a:ext cx="6872666" cy="1686765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944"/>
            </a:p>
          </p:txBody>
        </p:sp>
        <p:sp>
          <p:nvSpPr>
            <p:cNvPr id="29" name="タイトル 1"/>
            <p:cNvSpPr txBox="1">
              <a:spLocks/>
            </p:cNvSpPr>
            <p:nvPr/>
          </p:nvSpPr>
          <p:spPr>
            <a:xfrm>
              <a:off x="850171" y="2507661"/>
              <a:ext cx="6208728" cy="1076381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algn="l" defTabSz="756117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3638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ja-JP" altLang="en-US" sz="3022" b="1" dirty="0" smtClean="0">
                  <a:solidFill>
                    <a:schemeClr val="bg1">
                      <a:lumMod val="95000"/>
                    </a:schemeClr>
                  </a:solidFill>
                  <a:latin typeface="+mn-ea"/>
                  <a:ea typeface="+mn-ea"/>
                </a:rPr>
                <a:t>夏休み親子ものづくり体験教室</a:t>
              </a:r>
              <a:r>
                <a:rPr lang="en-US" altLang="ja-JP" sz="3022" b="1" dirty="0" smtClean="0">
                  <a:solidFill>
                    <a:schemeClr val="bg1">
                      <a:lumMod val="95000"/>
                    </a:schemeClr>
                  </a:solidFill>
                  <a:latin typeface="+mn-ea"/>
                  <a:ea typeface="+mn-ea"/>
                </a:rPr>
                <a:t/>
              </a:r>
              <a:br>
                <a:rPr lang="en-US" altLang="ja-JP" sz="3022" b="1" dirty="0" smtClean="0">
                  <a:solidFill>
                    <a:schemeClr val="bg1">
                      <a:lumMod val="95000"/>
                    </a:schemeClr>
                  </a:solidFill>
                  <a:latin typeface="+mn-ea"/>
                  <a:ea typeface="+mn-ea"/>
                </a:rPr>
              </a:br>
              <a:r>
                <a:rPr lang="ja-JP" altLang="en-US" sz="3022" b="1" dirty="0" smtClean="0">
                  <a:solidFill>
                    <a:schemeClr val="bg1">
                      <a:lumMod val="95000"/>
                    </a:schemeClr>
                  </a:solidFill>
                  <a:latin typeface="+mn-ea"/>
                  <a:ea typeface="+mn-ea"/>
                </a:rPr>
                <a:t>　　　　　</a:t>
              </a:r>
              <a:r>
                <a:rPr lang="en-US" altLang="ja-JP" sz="3022" b="1" dirty="0" smtClean="0">
                  <a:solidFill>
                    <a:schemeClr val="bg1">
                      <a:lumMod val="95000"/>
                    </a:schemeClr>
                  </a:solidFill>
                  <a:latin typeface="+mn-ea"/>
                  <a:ea typeface="+mn-ea"/>
                </a:rPr>
                <a:t>IN</a:t>
              </a:r>
              <a:r>
                <a:rPr lang="ja-JP" altLang="en-US" sz="3022" b="1" dirty="0" smtClean="0">
                  <a:solidFill>
                    <a:schemeClr val="bg1">
                      <a:lumMod val="95000"/>
                    </a:schemeClr>
                  </a:solidFill>
                  <a:latin typeface="+mn-ea"/>
                  <a:ea typeface="+mn-ea"/>
                </a:rPr>
                <a:t>　産技短</a:t>
              </a:r>
              <a:endParaRPr lang="ja-JP" altLang="en-US" sz="3022" b="1" dirty="0">
                <a:solidFill>
                  <a:schemeClr val="bg1">
                    <a:lumMod val="95000"/>
                  </a:schemeClr>
                </a:solidFill>
                <a:latin typeface="+mn-ea"/>
                <a:ea typeface="+mn-ea"/>
              </a:endParaRPr>
            </a:p>
          </p:txBody>
        </p:sp>
        <p:sp>
          <p:nvSpPr>
            <p:cNvPr id="30" name="楕円 29"/>
            <p:cNvSpPr/>
            <p:nvPr/>
          </p:nvSpPr>
          <p:spPr>
            <a:xfrm>
              <a:off x="4762028" y="1846843"/>
              <a:ext cx="2296871" cy="59243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944" dirty="0" smtClean="0"/>
                <a:t>令和</a:t>
              </a:r>
              <a:r>
                <a:rPr lang="ja-JP" altLang="en-US" sz="1944" dirty="0"/>
                <a:t>８</a:t>
              </a:r>
              <a:r>
                <a:rPr lang="ja-JP" altLang="en-US" sz="1944" dirty="0" smtClean="0"/>
                <a:t>年度</a:t>
              </a:r>
              <a:endParaRPr lang="ja-JP" altLang="en-US" sz="1944" dirty="0"/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-28257" y="9728809"/>
            <a:ext cx="7589520" cy="963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latin typeface="+mn-ea"/>
              </a:rPr>
              <a:t>問合せ先　江刺生涯学習センター　</a:t>
            </a:r>
            <a:r>
              <a:rPr kumimoji="1" lang="en-US" altLang="ja-JP" sz="2400" b="1" dirty="0" smtClean="0">
                <a:latin typeface="+mn-ea"/>
              </a:rPr>
              <a:t>0197-34-1077</a:t>
            </a:r>
            <a:endParaRPr kumimoji="1" lang="ja-JP" altLang="en-US" sz="2400" b="1" dirty="0">
              <a:latin typeface="+mn-ea"/>
            </a:endParaRPr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16" r="4178"/>
          <a:stretch/>
        </p:blipFill>
        <p:spPr>
          <a:xfrm>
            <a:off x="4581144" y="6927185"/>
            <a:ext cx="1015584" cy="974419"/>
          </a:xfrm>
          <a:prstGeom prst="rect">
            <a:avLst/>
          </a:prstGeom>
        </p:spPr>
      </p:pic>
      <p:grpSp>
        <p:nvGrpSpPr>
          <p:cNvPr id="24" name="グループ化 23"/>
          <p:cNvGrpSpPr/>
          <p:nvPr/>
        </p:nvGrpSpPr>
        <p:grpSpPr>
          <a:xfrm rot="20854680">
            <a:off x="6050823" y="7725883"/>
            <a:ext cx="1272512" cy="2110840"/>
            <a:chOff x="5534578" y="5472105"/>
            <a:chExt cx="1608400" cy="2703110"/>
          </a:xfrm>
        </p:grpSpPr>
        <p:pic>
          <p:nvPicPr>
            <p:cNvPr id="25" name="図 24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829061">
              <a:off x="5534578" y="5472105"/>
              <a:ext cx="1608400" cy="2703110"/>
            </a:xfrm>
            <a:prstGeom prst="rect">
              <a:avLst/>
            </a:prstGeom>
          </p:spPr>
        </p:pic>
        <p:sp>
          <p:nvSpPr>
            <p:cNvPr id="26" name="テキスト ボックス 25"/>
            <p:cNvSpPr txBox="1"/>
            <p:nvPr/>
          </p:nvSpPr>
          <p:spPr>
            <a:xfrm rot="608805">
              <a:off x="5655403" y="6822358"/>
              <a:ext cx="1444885" cy="2584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79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参加待ってるビン！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642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546</TotalTime>
  <Words>242</Words>
  <Application>Microsoft Office PowerPoint</Application>
  <PresentationFormat>ユーザー設定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HG丸ｺﾞｼｯｸM-PRO</vt:lpstr>
      <vt:lpstr>UD デジタル 教科書体 N-B</vt:lpstr>
      <vt:lpstr>UD デジタル 教科書体 NK-B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奥州市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ogu90660@CITY.OSHU.IWATE.JP</dc:creator>
  <cp:lastModifiedBy>ogu90660</cp:lastModifiedBy>
  <cp:revision>102</cp:revision>
  <cp:lastPrinted>2026-06-17T01:37:17Z</cp:lastPrinted>
  <dcterms:created xsi:type="dcterms:W3CDTF">2023-04-26T07:45:38Z</dcterms:created>
  <dcterms:modified xsi:type="dcterms:W3CDTF">2026-06-17T01:39:49Z</dcterms:modified>
</cp:coreProperties>
</file>